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8" r:id="rId4"/>
    <p:sldId id="263" r:id="rId5"/>
    <p:sldId id="262" r:id="rId6"/>
    <p:sldId id="264" r:id="rId7"/>
    <p:sldId id="268" r:id="rId8"/>
    <p:sldId id="265" r:id="rId9"/>
    <p:sldId id="261" r:id="rId10"/>
    <p:sldId id="267" r:id="rId11"/>
    <p:sldId id="266" r:id="rId12"/>
    <p:sldId id="260" r:id="rId13"/>
    <p:sldId id="259" r:id="rId14"/>
    <p:sldId id="269" r:id="rId15"/>
    <p:sldId id="274" r:id="rId16"/>
    <p:sldId id="270" r:id="rId17"/>
    <p:sldId id="271" r:id="rId18"/>
    <p:sldId id="272" r:id="rId19"/>
    <p:sldId id="273" r:id="rId20"/>
    <p:sldId id="275" r:id="rId21"/>
    <p:sldId id="277" r:id="rId22"/>
    <p:sldId id="276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7" r:id="rId32"/>
    <p:sldId id="286" r:id="rId33"/>
    <p:sldId id="288" r:id="rId34"/>
    <p:sldId id="290" r:id="rId35"/>
    <p:sldId id="291" r:id="rId36"/>
    <p:sldId id="289" r:id="rId37"/>
    <p:sldId id="293" r:id="rId38"/>
    <p:sldId id="294" r:id="rId39"/>
    <p:sldId id="295" r:id="rId40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007" autoAdjust="0"/>
  </p:normalViewPr>
  <p:slideViewPr>
    <p:cSldViewPr>
      <p:cViewPr varScale="1">
        <p:scale>
          <a:sx n="102" d="100"/>
          <a:sy n="102" d="100"/>
        </p:scale>
        <p:origin x="-188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B5171D-D744-4A05-A5C4-27244D64E9D7}" type="datetimeFigureOut">
              <a:rPr lang="bg-BG" smtClean="0"/>
              <a:pPr/>
              <a:t>17.3.2025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97C7A1-6B46-4CE5-9FD8-0B432D3093CD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65419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97C7A1-6B46-4CE5-9FD8-0B432D3093CD}" type="slidenum">
              <a:rPr lang="bg-BG" smtClean="0"/>
              <a:pPr/>
              <a:t>13</a:t>
            </a:fld>
            <a:endParaRPr 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B71C5-C569-4AA1-B23C-DD7028A6481C}" type="datetimeFigureOut">
              <a:rPr lang="bg-BG" smtClean="0"/>
              <a:pPr/>
              <a:t>17.3.2025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0142-5606-48D1-92AE-4B495D1B6181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B71C5-C569-4AA1-B23C-DD7028A6481C}" type="datetimeFigureOut">
              <a:rPr lang="bg-BG" smtClean="0"/>
              <a:pPr/>
              <a:t>17.3.2025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0142-5606-48D1-92AE-4B495D1B6181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B71C5-C569-4AA1-B23C-DD7028A6481C}" type="datetimeFigureOut">
              <a:rPr lang="bg-BG" smtClean="0"/>
              <a:pPr/>
              <a:t>17.3.2025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0142-5606-48D1-92AE-4B495D1B6181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B71C5-C569-4AA1-B23C-DD7028A6481C}" type="datetimeFigureOut">
              <a:rPr lang="bg-BG" smtClean="0"/>
              <a:pPr/>
              <a:t>17.3.2025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0142-5606-48D1-92AE-4B495D1B6181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B71C5-C569-4AA1-B23C-DD7028A6481C}" type="datetimeFigureOut">
              <a:rPr lang="bg-BG" smtClean="0"/>
              <a:pPr/>
              <a:t>17.3.2025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0142-5606-48D1-92AE-4B495D1B6181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B71C5-C569-4AA1-B23C-DD7028A6481C}" type="datetimeFigureOut">
              <a:rPr lang="bg-BG" smtClean="0"/>
              <a:pPr/>
              <a:t>17.3.2025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0142-5606-48D1-92AE-4B495D1B6181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B71C5-C569-4AA1-B23C-DD7028A6481C}" type="datetimeFigureOut">
              <a:rPr lang="bg-BG" smtClean="0"/>
              <a:pPr/>
              <a:t>17.3.2025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0142-5606-48D1-92AE-4B495D1B6181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B71C5-C569-4AA1-B23C-DD7028A6481C}" type="datetimeFigureOut">
              <a:rPr lang="bg-BG" smtClean="0"/>
              <a:pPr/>
              <a:t>17.3.2025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0142-5606-48D1-92AE-4B495D1B6181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B71C5-C569-4AA1-B23C-DD7028A6481C}" type="datetimeFigureOut">
              <a:rPr lang="bg-BG" smtClean="0"/>
              <a:pPr/>
              <a:t>17.3.2025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0142-5606-48D1-92AE-4B495D1B6181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B71C5-C569-4AA1-B23C-DD7028A6481C}" type="datetimeFigureOut">
              <a:rPr lang="bg-BG" smtClean="0"/>
              <a:pPr/>
              <a:t>17.3.2025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0142-5606-48D1-92AE-4B495D1B6181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B71C5-C569-4AA1-B23C-DD7028A6481C}" type="datetimeFigureOut">
              <a:rPr lang="bg-BG" smtClean="0"/>
              <a:pPr/>
              <a:t>17.3.2025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20142-5606-48D1-92AE-4B495D1B6181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B71C5-C569-4AA1-B23C-DD7028A6481C}" type="datetimeFigureOut">
              <a:rPr lang="bg-BG" smtClean="0"/>
              <a:pPr/>
              <a:t>17.3.2025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B20142-5606-48D1-92AE-4B495D1B6181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Word1.docx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package" Target="../embeddings/____________Microsoft_Word2.docx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Word3.docx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package" Target="../embeddings/____________Microsoft_Word4.docx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Word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Word6.docx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Word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Word8.docx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Word9.docx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3.emf"/><Relationship Id="rId5" Type="http://schemas.openxmlformats.org/officeDocument/2006/relationships/package" Target="../embeddings/____________Microsoft_Word10.docx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5.e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8.vml"/><Relationship Id="rId6" Type="http://schemas.openxmlformats.org/officeDocument/2006/relationships/package" Target="../embeddings/____________Microsoft_Word12.docx"/><Relationship Id="rId5" Type="http://schemas.openxmlformats.org/officeDocument/2006/relationships/image" Target="../media/image14.emf"/><Relationship Id="rId4" Type="http://schemas.openxmlformats.org/officeDocument/2006/relationships/package" Target="../embeddings/____________Microsoft_Word11.docx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Word1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0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Word1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31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Word1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2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Word1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3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Word1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34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Word18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35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Word1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36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Word20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37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Word2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38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11882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g-BG" sz="8800" b="1" i="1" dirty="0" smtClean="0"/>
              <a:t>С</a:t>
            </a:r>
            <a:r>
              <a:rPr lang="bg-BG" sz="8800" b="1" i="1" dirty="0" smtClean="0"/>
              <a:t>амодейност в</a:t>
            </a:r>
            <a:r>
              <a:rPr lang="bg-BG" sz="8800" b="1" i="1" dirty="0" smtClean="0"/>
              <a:t/>
            </a:r>
            <a:br>
              <a:rPr lang="bg-BG" sz="8800" b="1" i="1" dirty="0" smtClean="0"/>
            </a:br>
            <a:r>
              <a:rPr lang="bg-BG" sz="8800" b="1" i="1" dirty="0" smtClean="0"/>
              <a:t>Долни Дъбник</a:t>
            </a:r>
            <a:r>
              <a:rPr lang="bg-BG" dirty="0" smtClean="0"/>
              <a:t/>
            </a:r>
            <a:br>
              <a:rPr lang="bg-BG" dirty="0" smtClean="0"/>
            </a:b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</p:spTree>
  </p:cSld>
  <p:clrMapOvr>
    <a:masterClrMapping/>
  </p:clrMapOvr>
  <p:transition advTm="15500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bg-BG" sz="2800" dirty="0" smtClean="0"/>
              <a:t>Из историята на Читалище “Илия Бешков”</a:t>
            </a:r>
            <a:endParaRPr lang="bg-BG" sz="2800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idx="1"/>
          </p:nvPr>
        </p:nvSpPr>
        <p:spPr>
          <a:xfrm>
            <a:off x="571472" y="1500174"/>
            <a:ext cx="8229600" cy="5072098"/>
          </a:xfrm>
          <a:solidFill>
            <a:schemeClr val="bg2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bg-BG" sz="2000" dirty="0"/>
              <a:t>	</a:t>
            </a:r>
            <a:r>
              <a:rPr lang="bg-BG" sz="2400" dirty="0" smtClean="0"/>
              <a:t>   Долни Дъбник дължи своето културно издигане главно на местното читалище “Развитие”. Основано през 1898 година то е едно от първите селски читалища в Плевенска околия, хранилище на националния дух на българина .</a:t>
            </a:r>
          </a:p>
          <a:p>
            <a:pPr>
              <a:buNone/>
            </a:pPr>
            <a:r>
              <a:rPr lang="bg-BG" sz="2400" dirty="0"/>
              <a:t>	</a:t>
            </a:r>
            <a:r>
              <a:rPr lang="bg-BG" sz="2400" dirty="0" smtClean="0"/>
              <a:t>Преди 110 години през пролетта, когато светът се събужда и празнува своето раждане, трепетното очакване на нещо ново, красиво от царуващата хармония  между човека и природата се е зародила самодейността в нашия град.</a:t>
            </a:r>
          </a:p>
          <a:p>
            <a:pPr>
              <a:buNone/>
            </a:pPr>
            <a:r>
              <a:rPr lang="bg-BG" sz="2400" dirty="0" smtClean="0"/>
              <a:t>	Първи опити за изнасяне на малки сценки, обичаи и забави се правят от местните учители  и будни младежи.  През 1900 година група младежи в една от учебните стаи на тогавашното смесено училище изнасят първата пиеса “Многострадалната Геновева” и други.</a:t>
            </a:r>
            <a:endParaRPr lang="bg-BG" sz="2400" dirty="0"/>
          </a:p>
        </p:txBody>
      </p:sp>
    </p:spTree>
  </p:cSld>
  <p:clrMapOvr>
    <a:masterClrMapping/>
  </p:clrMapOvr>
  <p:transition advTm="20469"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2500330"/>
          </a:xfrm>
          <a:solidFill>
            <a:schemeClr val="bg2"/>
          </a:solidFill>
        </p:spPr>
        <p:txBody>
          <a:bodyPr>
            <a:noAutofit/>
          </a:bodyPr>
          <a:lstStyle/>
          <a:p>
            <a:pPr algn="l"/>
            <a:r>
              <a:rPr lang="bg-BG" sz="2800" b="1" i="1" dirty="0" smtClean="0"/>
              <a:t>Особено народополезна дейност развива читалището през периода 1902 – 1910 година под ръководството на учителя Ламби </a:t>
            </a:r>
            <a:r>
              <a:rPr lang="bg-BG" sz="2800" b="1" i="1" dirty="0" err="1" smtClean="0"/>
              <a:t>Кандев</a:t>
            </a:r>
            <a:r>
              <a:rPr lang="bg-BG" sz="2800" b="1" i="1" dirty="0" smtClean="0"/>
              <a:t>.Това културно огнище укрепва и заживява пълноценен живот.</a:t>
            </a:r>
            <a:endParaRPr lang="bg-BG" sz="2800" b="1" i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00034" y="3286124"/>
            <a:ext cx="8229600" cy="285752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endParaRPr lang="bg-BG" sz="2800" i="1" dirty="0" smtClean="0"/>
          </a:p>
          <a:p>
            <a:pPr>
              <a:buNone/>
            </a:pPr>
            <a:r>
              <a:rPr lang="bg-BG" sz="2800" b="1" i="1" dirty="0" smtClean="0"/>
              <a:t>    Има години, които съзнанието изличава, ала</a:t>
            </a:r>
          </a:p>
          <a:p>
            <a:pPr>
              <a:buNone/>
            </a:pPr>
            <a:r>
              <a:rPr lang="bg-BG" sz="2800" b="1" i="1" dirty="0" smtClean="0"/>
              <a:t>има между тях и такива, които прииждат като</a:t>
            </a:r>
          </a:p>
          <a:p>
            <a:pPr>
              <a:buNone/>
            </a:pPr>
            <a:r>
              <a:rPr lang="bg-BG" sz="2800" b="1" i="1" dirty="0" smtClean="0"/>
              <a:t>пролетни води и те се помнят като години</a:t>
            </a:r>
          </a:p>
          <a:p>
            <a:pPr>
              <a:buNone/>
            </a:pPr>
            <a:r>
              <a:rPr lang="bg-BG" sz="2800" b="1" i="1" dirty="0" smtClean="0"/>
              <a:t>вълнуващи, като години – еталони.</a:t>
            </a:r>
            <a:endParaRPr lang="bg-BG" sz="2800" b="1" i="1" dirty="0"/>
          </a:p>
        </p:txBody>
      </p:sp>
    </p:spTree>
  </p:cSld>
  <p:clrMapOvr>
    <a:masterClrMapping/>
  </p:clrMapOvr>
  <p:transition advTm="15500"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bg-BG" dirty="0"/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-5500758" y="1571612"/>
          <a:ext cx="11715832" cy="4572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2" name="Документ" r:id="rId3" imgW="11793181" imgH="4097204" progId="Word.Document.12">
                  <p:embed/>
                </p:oleObj>
              </mc:Choice>
              <mc:Fallback>
                <p:oleObj name="Документ" r:id="rId3" imgW="11793181" imgH="4097204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500758" y="1571612"/>
                        <a:ext cx="11715832" cy="45720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-2500362" y="1500174"/>
          <a:ext cx="13716096" cy="47149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3" name="Документ" r:id="rId5" imgW="11793181" imgH="4379534" progId="Word.Document.12">
                  <p:embed/>
                </p:oleObj>
              </mc:Choice>
              <mc:Fallback>
                <p:oleObj name="Документ" r:id="rId5" imgW="11793181" imgH="4379534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500362" y="1500174"/>
                        <a:ext cx="13716096" cy="47149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5500">
    <p:split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bg-BG" sz="3200" b="1" i="1" dirty="0" smtClean="0"/>
              <a:t>Пиеса 1939 – 1941 година</a:t>
            </a:r>
            <a:endParaRPr lang="bg-BG" sz="3200" b="1" i="1" dirty="0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half" idx="2"/>
          </p:nvPr>
        </p:nvSpPr>
        <p:spPr>
          <a:xfrm>
            <a:off x="457200" y="2174874"/>
            <a:ext cx="4040188" cy="4111645"/>
          </a:xfrm>
        </p:spPr>
        <p:txBody>
          <a:bodyPr/>
          <a:lstStyle/>
          <a:p>
            <a:endParaRPr lang="bg-BG" dirty="0"/>
          </a:p>
        </p:txBody>
      </p:sp>
      <p:sp>
        <p:nvSpPr>
          <p:cNvPr id="7" name="Текстов контейнер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bg-BG" dirty="0"/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-10358542" y="1428736"/>
          <a:ext cx="20502706" cy="41434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Документ" r:id="rId3" imgW="11793181" imgH="3150697" progId="Word.Document.12">
                  <p:embed/>
                </p:oleObj>
              </mc:Choice>
              <mc:Fallback>
                <p:oleObj name="Документ" r:id="rId3" imgW="11793181" imgH="3150697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0358542" y="1428736"/>
                        <a:ext cx="20502706" cy="41434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-2000296" y="1500174"/>
          <a:ext cx="12715964" cy="4357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Документ" r:id="rId5" imgW="11793181" imgH="2094936" progId="Word.Document.12">
                  <p:embed/>
                </p:oleObj>
              </mc:Choice>
              <mc:Fallback>
                <p:oleObj name="Документ" r:id="rId5" imgW="11793181" imgH="2094936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000296" y="1500174"/>
                        <a:ext cx="12715964" cy="43577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5531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лавие 6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bg-BG" sz="3200" b="1" i="1" dirty="0" smtClean="0"/>
              <a:t>Селски духов оркестър 1950 год.</a:t>
            </a:r>
            <a:endParaRPr lang="bg-BG" sz="3200" b="1" i="1" dirty="0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-11144360" y="1571613"/>
          <a:ext cx="23217350" cy="4572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4" name="Документ" r:id="rId3" imgW="11793181" imgH="2147219" progId="Word.Document.12">
                  <p:embed/>
                </p:oleObj>
              </mc:Choice>
              <mc:Fallback>
                <p:oleObj name="Документ" r:id="rId3" imgW="11793181" imgH="2147219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1144360" y="1571613"/>
                        <a:ext cx="23217350" cy="45720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5516"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857363"/>
            <a:ext cx="3008313" cy="2786083"/>
          </a:xfrm>
          <a:solidFill>
            <a:schemeClr val="bg2"/>
          </a:solidFill>
        </p:spPr>
        <p:txBody>
          <a:bodyPr>
            <a:normAutofit/>
          </a:bodyPr>
          <a:lstStyle/>
          <a:p>
            <a:endParaRPr lang="bg-BG" sz="3200" b="1" i="1" dirty="0" smtClean="0"/>
          </a:p>
          <a:p>
            <a:endParaRPr lang="bg-BG" sz="3200" b="1" i="1" dirty="0" smtClean="0"/>
          </a:p>
          <a:p>
            <a:r>
              <a:rPr lang="bg-BG" sz="3200" b="1" i="1" dirty="0" smtClean="0"/>
              <a:t>  Детски хор</a:t>
            </a:r>
            <a:endParaRPr lang="bg-BG" sz="3200" b="1" i="1" dirty="0"/>
          </a:p>
        </p:txBody>
      </p:sp>
      <p:pic>
        <p:nvPicPr>
          <p:cNvPr id="5" name="Контейнер за съдържание 4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00430" y="1000108"/>
            <a:ext cx="5357850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5687">
    <p:pull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bg-BG" sz="3600" b="1" i="1" dirty="0" smtClean="0"/>
              <a:t>Самодейци през 70-те години</a:t>
            </a:r>
            <a:endParaRPr lang="bg-BG" sz="3600" b="1" i="1" dirty="0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Текстов контейнер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bg-BG" dirty="0"/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-6937375" y="1714488"/>
          <a:ext cx="13936663" cy="429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8" name="Документ" r:id="rId3" imgW="11788137" imgH="2827125" progId="Word.Document.12">
                  <p:embed/>
                </p:oleObj>
              </mc:Choice>
              <mc:Fallback>
                <p:oleObj name="Документ" r:id="rId3" imgW="11788137" imgH="2827125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6937375" y="1714488"/>
                        <a:ext cx="13936663" cy="4292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Контейнер за съдържание 8"/>
          <p:cNvPicPr>
            <a:picLocks noGrp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4645025" y="1714488"/>
            <a:ext cx="3998941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0563">
    <p:plu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лавие 6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bg-BG" sz="2400" b="1" i="1" dirty="0" smtClean="0"/>
              <a:t>Женска певческа група от 1970 – 1975 година</a:t>
            </a:r>
            <a:endParaRPr lang="bg-BG" sz="2400" b="1" i="1" dirty="0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-10644294" y="1571612"/>
          <a:ext cx="22645846" cy="4572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Документ" r:id="rId3" imgW="11793181" imgH="2089888" progId="Word.Document.12">
                  <p:embed/>
                </p:oleObj>
              </mc:Choice>
              <mc:Fallback>
                <p:oleObj name="Документ" r:id="rId3" imgW="11793181" imgH="2089888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0644294" y="1571612"/>
                        <a:ext cx="22645846" cy="45720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0297">
    <p:zoom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endParaRPr lang="bg-BG" sz="3200" i="1" dirty="0" smtClean="0"/>
          </a:p>
          <a:p>
            <a:endParaRPr lang="bg-BG" sz="3200" i="1" dirty="0" smtClean="0"/>
          </a:p>
          <a:p>
            <a:r>
              <a:rPr lang="bg-BG" sz="3200" i="1" dirty="0" smtClean="0"/>
              <a:t>Школа художествено слово през 70 –те години</a:t>
            </a:r>
            <a:endParaRPr lang="bg-BG" sz="3200" i="1" dirty="0"/>
          </a:p>
        </p:txBody>
      </p:sp>
      <p:pic>
        <p:nvPicPr>
          <p:cNvPr id="5" name="Контейнер за съдържание 4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428992" y="1785926"/>
            <a:ext cx="5357849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1109">
    <p:blinds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лавие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/>
          <a:lstStyle/>
          <a:p>
            <a:endParaRPr lang="bg-BG" dirty="0"/>
          </a:p>
        </p:txBody>
      </p:sp>
      <p:sp>
        <p:nvSpPr>
          <p:cNvPr id="9" name="Текстов контейнер 8"/>
          <p:cNvSpPr>
            <a:spLocks noGrp="1"/>
          </p:cNvSpPr>
          <p:nvPr>
            <p:ph type="body" sz="half" idx="2"/>
          </p:nvPr>
        </p:nvSpPr>
        <p:spPr>
          <a:xfrm>
            <a:off x="500034" y="1428736"/>
            <a:ext cx="3008313" cy="4691063"/>
          </a:xfrm>
        </p:spPr>
        <p:txBody>
          <a:bodyPr>
            <a:noAutofit/>
          </a:bodyPr>
          <a:lstStyle/>
          <a:p>
            <a:endParaRPr lang="bg-BG" sz="4000" b="1" i="1" dirty="0" smtClean="0"/>
          </a:p>
          <a:p>
            <a:r>
              <a:rPr lang="bg-BG" sz="4000" b="1" i="1" dirty="0" smtClean="0"/>
              <a:t>Школа</a:t>
            </a:r>
            <a:r>
              <a:rPr lang="bg-BG" sz="4000" i="1" dirty="0" smtClean="0"/>
              <a:t> </a:t>
            </a:r>
          </a:p>
          <a:p>
            <a:r>
              <a:rPr lang="bg-BG" sz="3200" b="1" i="1" dirty="0" err="1" smtClean="0"/>
              <a:t>Художестено</a:t>
            </a:r>
            <a:r>
              <a:rPr lang="bg-BG" sz="3200" b="1" i="1" dirty="0" smtClean="0"/>
              <a:t> слово </a:t>
            </a:r>
            <a:endParaRPr lang="bg-BG" sz="3200" b="1" i="1" dirty="0"/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-3429056" y="1428736"/>
          <a:ext cx="12858840" cy="67151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2" name="Документ" r:id="rId3" imgW="11788137" imgH="4936422" progId="Word.Document.12">
                  <p:embed/>
                </p:oleObj>
              </mc:Choice>
              <mc:Fallback>
                <p:oleObj name="Документ" r:id="rId3" imgW="11788137" imgH="4936422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429056" y="1428736"/>
                        <a:ext cx="12858840" cy="67151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0359"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лавие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bg-BG" sz="2400" b="1" i="1" dirty="0" smtClean="0"/>
              <a:t>От ритуала “</a:t>
            </a:r>
            <a:r>
              <a:rPr lang="bg-BG" sz="2400" b="1" i="1" dirty="0" err="1" smtClean="0"/>
              <a:t>Дъбнишка</a:t>
            </a:r>
            <a:r>
              <a:rPr lang="bg-BG" sz="2400" b="1" i="1" dirty="0" smtClean="0"/>
              <a:t> сватба”</a:t>
            </a:r>
            <a:endParaRPr lang="bg-BG" sz="2400" b="1" i="1" dirty="0"/>
          </a:p>
        </p:txBody>
      </p:sp>
      <p:sp>
        <p:nvSpPr>
          <p:cNvPr id="8" name="Текстов контейнер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Контейнер за съдържание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10" name="Текстов контейнер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bg-BG" dirty="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-6358014" y="1643049"/>
          <a:ext cx="13001716" cy="43577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Документ" r:id="rId3" imgW="11793181" imgH="2977261" progId="Word.Document.12">
                  <p:embed/>
                </p:oleObj>
              </mc:Choice>
              <mc:Fallback>
                <p:oleObj name="Документ" r:id="rId3" imgW="11793181" imgH="2977261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6358014" y="1643049"/>
                        <a:ext cx="13001716" cy="43577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-2571800" y="1643050"/>
          <a:ext cx="13501782" cy="4357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Документ" r:id="rId5" imgW="11793181" imgH="2996371" progId="Word.Document.12">
                  <p:embed/>
                </p:oleObj>
              </mc:Choice>
              <mc:Fallback>
                <p:oleObj name="Документ" r:id="rId5" imgW="11793181" imgH="2996371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571800" y="1643050"/>
                        <a:ext cx="13501782" cy="435771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0406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bg-BG" sz="2800" b="1" i="1" dirty="0" smtClean="0"/>
              <a:t>От ритуала “</a:t>
            </a:r>
            <a:r>
              <a:rPr lang="bg-BG" sz="2800" b="1" i="1" dirty="0" err="1" smtClean="0"/>
              <a:t>Дъбнишка</a:t>
            </a:r>
            <a:r>
              <a:rPr lang="bg-BG" sz="2800" b="1" i="1" dirty="0" smtClean="0"/>
              <a:t> сватба”</a:t>
            </a:r>
            <a:endParaRPr lang="bg-BG" sz="2800" b="1" i="1" dirty="0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idx="1"/>
          </p:nvPr>
        </p:nvSpPr>
        <p:spPr>
          <a:solidFill>
            <a:schemeClr val="bg1"/>
          </a:solidFill>
        </p:spPr>
        <p:txBody>
          <a:bodyPr/>
          <a:lstStyle/>
          <a:p>
            <a:endParaRPr lang="bg-BG" dirty="0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Текстов контейнер 6"/>
          <p:cNvSpPr>
            <a:spLocks noGrp="1"/>
          </p:cNvSpPr>
          <p:nvPr>
            <p:ph type="body" sz="quarter" idx="3"/>
          </p:nvPr>
        </p:nvSpPr>
        <p:spPr>
          <a:solidFill>
            <a:schemeClr val="bg1"/>
          </a:solidFill>
        </p:spPr>
        <p:txBody>
          <a:bodyPr/>
          <a:lstStyle/>
          <a:p>
            <a:endParaRPr lang="bg-BG" dirty="0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sz="quarter" idx="4"/>
          </p:nvPr>
        </p:nvSpPr>
        <p:spPr>
          <a:solidFill>
            <a:schemeClr val="bg1"/>
          </a:solidFill>
        </p:spPr>
        <p:txBody>
          <a:bodyPr/>
          <a:lstStyle/>
          <a:p>
            <a:endParaRPr lang="bg-BG" dirty="0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-6572296" y="1785926"/>
          <a:ext cx="13144592" cy="458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Документ" r:id="rId4" imgW="11749861" imgH="3633597" progId="Word.Document.12">
                  <p:embed/>
                </p:oleObj>
              </mc:Choice>
              <mc:Fallback>
                <p:oleObj name="Документ" r:id="rId4" imgW="11749861" imgH="3633597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6572296" y="1785926"/>
                        <a:ext cx="13144592" cy="4583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-2643238" y="1857364"/>
          <a:ext cx="13573220" cy="37862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Документ" r:id="rId6" imgW="11793181" imgH="2949136" progId="Word.Document.12">
                  <p:embed/>
                </p:oleObj>
              </mc:Choice>
              <mc:Fallback>
                <p:oleObj name="Документ" r:id="rId6" imgW="11793181" imgH="2949136" progId="Word.Document.12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643238" y="1857364"/>
                        <a:ext cx="13573220" cy="37862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0500">
    <p:randomBa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4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bg-BG" sz="3600" b="1" i="1" dirty="0" smtClean="0"/>
              <a:t>Коледарска група през 80-те години</a:t>
            </a:r>
            <a:endParaRPr lang="bg-BG" sz="3600" b="1" i="1" dirty="0"/>
          </a:p>
        </p:txBody>
      </p:sp>
      <p:pic>
        <p:nvPicPr>
          <p:cNvPr id="7" name="Контейнер за съдържание 6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500174"/>
            <a:ext cx="5572164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0500"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лавие 6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bg-BG" sz="3600" b="1" i="1" dirty="0" smtClean="0"/>
              <a:t>Школа по акордеон през 80 –те години</a:t>
            </a:r>
            <a:endParaRPr lang="bg-BG" sz="3600" b="1" i="1" dirty="0"/>
          </a:p>
        </p:txBody>
      </p:sp>
      <p:pic>
        <p:nvPicPr>
          <p:cNvPr id="9" name="Контейнер за съдържание 8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285860"/>
            <a:ext cx="6500858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0437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bg-BG" sz="3600" b="1" i="1" dirty="0" smtClean="0"/>
              <a:t>Честване 100 години от рождението на Георги Димитров</a:t>
            </a:r>
            <a:endParaRPr lang="bg-BG" sz="3600" b="1" i="1" dirty="0"/>
          </a:p>
        </p:txBody>
      </p:sp>
      <p:pic>
        <p:nvPicPr>
          <p:cNvPr id="7" name="Контейнер за съдържание 6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28736"/>
            <a:ext cx="4143404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Контейнер за съдържание 7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714488"/>
            <a:ext cx="4038600" cy="4176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0609"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Контейнер за съдържание 4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857232"/>
            <a:ext cx="4214842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Контейнер за съдържание 5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86314" y="857232"/>
            <a:ext cx="3900486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0500">
    <p:strips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bg-BG" sz="3600" b="1" i="1" dirty="0" smtClean="0"/>
              <a:t>Самодейци и общественици в побратимения град </a:t>
            </a:r>
            <a:r>
              <a:rPr lang="bg-BG" sz="3600" b="1" i="1" dirty="0" err="1" smtClean="0"/>
              <a:t>Волгодонск</a:t>
            </a:r>
            <a:r>
              <a:rPr lang="bg-BG" sz="3600" b="1" i="1" dirty="0" smtClean="0"/>
              <a:t> 1988 г.</a:t>
            </a:r>
            <a:endParaRPr lang="bg-BG" sz="3600" b="1" i="1" dirty="0"/>
          </a:p>
        </p:txBody>
      </p:sp>
      <p:pic>
        <p:nvPicPr>
          <p:cNvPr id="9" name="Контейнер за съдържание 8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571612"/>
            <a:ext cx="6858048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0844">
    <p:cover dir="r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bg-BG" sz="3600" b="1" i="1" dirty="0" smtClean="0"/>
              <a:t>Концерт на самодейци във </a:t>
            </a:r>
            <a:r>
              <a:rPr lang="bg-BG" sz="3600" b="1" i="1" dirty="0" err="1" smtClean="0"/>
              <a:t>Волгодонск</a:t>
            </a:r>
            <a:r>
              <a:rPr lang="bg-BG" sz="3600" b="1" i="1" dirty="0" smtClean="0"/>
              <a:t> </a:t>
            </a:r>
            <a:endParaRPr lang="bg-BG" sz="3600" b="1" i="1" dirty="0"/>
          </a:p>
        </p:txBody>
      </p:sp>
      <p:pic>
        <p:nvPicPr>
          <p:cNvPr id="4" name="Контейнер за съдържание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901492" y="1600200"/>
            <a:ext cx="334101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0109">
    <p:cover dir="l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bg-BG" dirty="0" smtClean="0"/>
              <a:t>С вяра към духовните ценности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r>
              <a:rPr lang="bg-BG" i="1" dirty="0" smtClean="0"/>
              <a:t> Вече </a:t>
            </a:r>
            <a:r>
              <a:rPr lang="bg-BG" i="1" dirty="0" smtClean="0"/>
              <a:t>128 </a:t>
            </a:r>
            <a:r>
              <a:rPr lang="bg-BG" i="1" dirty="0" smtClean="0"/>
              <a:t>години това духовно огнище</a:t>
            </a:r>
          </a:p>
          <a:p>
            <a:pPr>
              <a:buNone/>
            </a:pPr>
            <a:r>
              <a:rPr lang="bg-BG" i="1" dirty="0" smtClean="0"/>
              <a:t>съхранява и пренася огъня, запален от</a:t>
            </a:r>
          </a:p>
          <a:p>
            <a:pPr>
              <a:buNone/>
            </a:pPr>
            <a:r>
              <a:rPr lang="bg-BG" i="1" dirty="0" err="1" smtClean="0"/>
              <a:t>първопроходците</a:t>
            </a:r>
            <a:r>
              <a:rPr lang="bg-BG" i="1" dirty="0" smtClean="0"/>
              <a:t>.</a:t>
            </a:r>
          </a:p>
          <a:p>
            <a:pPr>
              <a:buNone/>
            </a:pPr>
            <a:r>
              <a:rPr lang="bg-BG" i="1" dirty="0" smtClean="0"/>
              <a:t> Днес в НЧ “Илия Бешков-1898” живеят и</a:t>
            </a:r>
          </a:p>
          <a:p>
            <a:pPr>
              <a:buNone/>
            </a:pPr>
            <a:r>
              <a:rPr lang="bg-BG" i="1" dirty="0" smtClean="0"/>
              <a:t>жънат успехи шест основни състава. </a:t>
            </a:r>
          </a:p>
          <a:p>
            <a:pPr>
              <a:buNone/>
            </a:pPr>
            <a:r>
              <a:rPr lang="bg-BG" i="1" dirty="0" smtClean="0"/>
              <a:t> Над 130 самодейци ежедневно огласят</a:t>
            </a:r>
          </a:p>
          <a:p>
            <a:pPr>
              <a:buNone/>
            </a:pPr>
            <a:r>
              <a:rPr lang="bg-BG" i="1" dirty="0" smtClean="0"/>
              <a:t>репетиционните зали.</a:t>
            </a:r>
          </a:p>
          <a:p>
            <a:pPr>
              <a:buNone/>
            </a:pPr>
            <a:endParaRPr lang="bg-BG" i="1" dirty="0"/>
          </a:p>
        </p:txBody>
      </p:sp>
    </p:spTree>
  </p:cSld>
  <p:clrMapOvr>
    <a:masterClrMapping/>
  </p:clrMapOvr>
  <p:transition advTm="16047">
    <p:comb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285852" y="4643446"/>
            <a:ext cx="6572296" cy="1214446"/>
          </a:xfrm>
        </p:spPr>
        <p:txBody>
          <a:bodyPr>
            <a:normAutofit/>
          </a:bodyPr>
          <a:lstStyle/>
          <a:p>
            <a:pPr algn="ctr"/>
            <a:r>
              <a:rPr lang="bg-BG" i="1" dirty="0" smtClean="0"/>
              <a:t>Танцов ансамбъл “</a:t>
            </a:r>
            <a:r>
              <a:rPr lang="bg-BG" i="1" dirty="0" err="1" smtClean="0"/>
              <a:t>Дъбниче</a:t>
            </a:r>
            <a:r>
              <a:rPr lang="bg-BG" i="1" dirty="0" smtClean="0"/>
              <a:t>” създаден през есента на 2004 г с </a:t>
            </a:r>
            <a:r>
              <a:rPr lang="bg-BG" i="1" dirty="0" err="1" smtClean="0"/>
              <a:t>худ</a:t>
            </a:r>
            <a:r>
              <a:rPr lang="bg-BG" i="1" dirty="0" smtClean="0"/>
              <a:t>. ръководител Михаил Денев, солист на ансамбъла</a:t>
            </a:r>
            <a:r>
              <a:rPr lang="bg-BG" dirty="0" smtClean="0"/>
              <a:t> </a:t>
            </a:r>
            <a:r>
              <a:rPr lang="bg-BG" i="1" dirty="0" smtClean="0"/>
              <a:t>Нели</a:t>
            </a:r>
            <a:r>
              <a:rPr lang="bg-BG" dirty="0" smtClean="0"/>
              <a:t> </a:t>
            </a:r>
            <a:r>
              <a:rPr lang="bg-BG" i="1" dirty="0" smtClean="0"/>
              <a:t>Цветанова</a:t>
            </a:r>
            <a:endParaRPr lang="bg-BG" i="1" dirty="0"/>
          </a:p>
        </p:txBody>
      </p:sp>
      <p:pic>
        <p:nvPicPr>
          <p:cNvPr id="5" name="Контейнер за картина 4" descr="sastav3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776" r="776"/>
          <a:stretch>
            <a:fillRect/>
          </a:stretch>
        </p:blipFill>
        <p:spPr>
          <a:xfrm>
            <a:off x="1357290" y="357166"/>
            <a:ext cx="6500858" cy="4572032"/>
          </a:xfrm>
        </p:spPr>
      </p:pic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990620"/>
          </a:xfrm>
        </p:spPr>
        <p:txBody>
          <a:bodyPr>
            <a:normAutofit fontScale="92500" lnSpcReduction="20000"/>
          </a:bodyPr>
          <a:lstStyle/>
          <a:p>
            <a:r>
              <a:rPr lang="bg-BG" dirty="0" smtClean="0"/>
              <a:t>Н</a:t>
            </a:r>
          </a:p>
          <a:p>
            <a:endParaRPr lang="bg-BG" sz="2400" b="1" i="1" dirty="0" smtClean="0"/>
          </a:p>
          <a:p>
            <a:r>
              <a:rPr lang="bg-BG" sz="2400" b="1" i="1" dirty="0" smtClean="0"/>
              <a:t>Първа награда Приморско 2006 година</a:t>
            </a:r>
          </a:p>
        </p:txBody>
      </p:sp>
    </p:spTree>
  </p:cSld>
  <p:clrMapOvr>
    <a:masterClrMapping/>
  </p:clrMapOvr>
  <p:transition advTm="15313">
    <p:zoom dir="in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7" name="Контейнер за картина 6" descr="PICT009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645682"/>
            <a:ext cx="7643866" cy="4926458"/>
          </a:xfrm>
        </p:spPr>
      </p:pic>
      <p:sp>
        <p:nvSpPr>
          <p:cNvPr id="6" name="Текстов контейнер 5"/>
          <p:cNvSpPr>
            <a:spLocks noGrp="1"/>
          </p:cNvSpPr>
          <p:nvPr>
            <p:ph type="body" sz="half" idx="2"/>
          </p:nvPr>
        </p:nvSpPr>
        <p:spPr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bg-BG" sz="2400" b="1" i="1" dirty="0" smtClean="0"/>
              <a:t>Детско - юношески танцов ансамбъл</a:t>
            </a:r>
          </a:p>
          <a:p>
            <a:pPr algn="ctr"/>
            <a:r>
              <a:rPr lang="bg-BG" sz="2400" b="1" i="1" dirty="0" smtClean="0"/>
              <a:t>Лауреат Китен 2007 година</a:t>
            </a:r>
            <a:endParaRPr lang="bg-BG" sz="2400" b="1" i="1" dirty="0"/>
          </a:p>
        </p:txBody>
      </p:sp>
    </p:spTree>
  </p:cSld>
  <p:clrMapOvr>
    <a:masterClrMapping/>
  </p:clrMapOvr>
  <p:transition advTm="10094"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Контейнер за картина 4" descr="Picture 034.jpg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753784" y="612774"/>
            <a:ext cx="6993490" cy="5245118"/>
          </a:xfrm>
        </p:spPr>
      </p:pic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919182"/>
          </a:xfrm>
        </p:spPr>
        <p:txBody>
          <a:bodyPr>
            <a:normAutofit fontScale="92500" lnSpcReduction="10000"/>
          </a:bodyPr>
          <a:lstStyle/>
          <a:p>
            <a:endParaRPr lang="bg-BG" dirty="0" smtClean="0"/>
          </a:p>
          <a:p>
            <a:endParaRPr lang="bg-BG" dirty="0" smtClean="0"/>
          </a:p>
          <a:p>
            <a:pPr algn="ctr"/>
            <a:r>
              <a:rPr lang="bg-BG" sz="2400" b="1" i="1" dirty="0" smtClean="0"/>
              <a:t>Танцов ансамбъл “</a:t>
            </a:r>
            <a:r>
              <a:rPr lang="bg-BG" sz="2400" b="1" i="1" dirty="0" err="1" smtClean="0"/>
              <a:t>Дъбниче</a:t>
            </a:r>
            <a:r>
              <a:rPr lang="bg-BG" sz="2400" b="1" i="1" dirty="0" smtClean="0"/>
              <a:t>”  2008 год.</a:t>
            </a:r>
            <a:endParaRPr lang="bg-BG" sz="2400" b="1" i="1" dirty="0"/>
          </a:p>
        </p:txBody>
      </p:sp>
    </p:spTree>
  </p:cSld>
  <p:clrMapOvr>
    <a:masterClrMapping/>
  </p:clrMapOvr>
  <p:transition advTm="10531">
    <p:pu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Контейнер за картина 4" descr="Picture 040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85786" y="357166"/>
            <a:ext cx="7500990" cy="5214974"/>
          </a:xfrm>
        </p:spPr>
      </p:pic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bg-BG" dirty="0" smtClean="0"/>
          </a:p>
          <a:p>
            <a:pPr algn="ctr"/>
            <a:r>
              <a:rPr lang="bg-BG" sz="2200" b="1" i="1" dirty="0" err="1" smtClean="0"/>
              <a:t>Танцав</a:t>
            </a:r>
            <a:r>
              <a:rPr lang="bg-BG" sz="2200" b="1" i="1" dirty="0" smtClean="0"/>
              <a:t> ансамбъл “</a:t>
            </a:r>
            <a:r>
              <a:rPr lang="bg-BG" sz="2200" b="1" i="1" dirty="0" err="1" smtClean="0"/>
              <a:t>Дъбниче</a:t>
            </a:r>
            <a:r>
              <a:rPr lang="bg-BG" sz="2200" b="1" i="1" dirty="0" smtClean="0"/>
              <a:t>” 2008 година Лозенец</a:t>
            </a:r>
            <a:endParaRPr lang="bg-BG" sz="2200" b="1" i="1" dirty="0"/>
          </a:p>
        </p:txBody>
      </p:sp>
    </p:spTree>
  </p:cSld>
  <p:clrMapOvr>
    <a:masterClrMapping/>
  </p:clrMapOvr>
  <p:transition advTm="10437">
    <p:push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Контейнер за картина 4" descr="PICT009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14414" y="612774"/>
            <a:ext cx="6500858" cy="4816489"/>
          </a:xfrm>
        </p:spPr>
      </p:pic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bg-BG" dirty="0" smtClean="0"/>
          </a:p>
          <a:p>
            <a:pPr algn="ctr"/>
            <a:r>
              <a:rPr lang="bg-BG" sz="3400" b="1" i="1" dirty="0" smtClean="0"/>
              <a:t>Танцов ансамбъл “</a:t>
            </a:r>
            <a:r>
              <a:rPr lang="bg-BG" sz="3400" b="1" i="1" dirty="0" err="1" smtClean="0"/>
              <a:t>Дъбниче</a:t>
            </a:r>
            <a:r>
              <a:rPr lang="bg-BG" sz="3400" b="1" i="1" dirty="0" smtClean="0"/>
              <a:t>”   Турция 2009 г.</a:t>
            </a:r>
            <a:endParaRPr lang="bg-BG" sz="3400" b="1" i="1" dirty="0"/>
          </a:p>
        </p:txBody>
      </p:sp>
    </p:spTree>
  </p:cSld>
  <p:clrMapOvr>
    <a:masterClrMapping/>
  </p:clrMapOvr>
  <p:transition advTm="11047">
    <p:diamond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/>
          </a:bodyPr>
          <a:lstStyle/>
          <a:p>
            <a:endParaRPr lang="bg-BG" dirty="0" smtClean="0"/>
          </a:p>
          <a:p>
            <a:pPr algn="ctr"/>
            <a:r>
              <a:rPr lang="bg-BG" sz="2000" b="1" i="1" dirty="0" smtClean="0"/>
              <a:t>Танцов ансамбъл “</a:t>
            </a:r>
            <a:r>
              <a:rPr lang="bg-BG" sz="2000" b="1" i="1" dirty="0" err="1" smtClean="0"/>
              <a:t>Дъбниче</a:t>
            </a:r>
            <a:r>
              <a:rPr lang="bg-BG" sz="2000" b="1" i="1" dirty="0" smtClean="0"/>
              <a:t>” Турция 2009 година</a:t>
            </a:r>
            <a:endParaRPr lang="bg-BG" sz="2000" b="1" i="1" dirty="0"/>
          </a:p>
        </p:txBody>
      </p:sp>
      <p:pic>
        <p:nvPicPr>
          <p:cNvPr id="6" name="Картина 5" descr="DSC019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0166" y="642918"/>
            <a:ext cx="6572296" cy="5000660"/>
          </a:xfrm>
          <a:prstGeom prst="rect">
            <a:avLst/>
          </a:prstGeom>
        </p:spPr>
      </p:pic>
    </p:spTree>
  </p:cSld>
  <p:clrMapOvr>
    <a:masterClrMapping/>
  </p:clrMapOvr>
  <p:transition advTm="10782">
    <p:wheel spokes="3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bg-BG" sz="2000" b="1" i="1" dirty="0" smtClean="0"/>
              <a:t>ГШПП “Роден край” с ръководител Венцислав Иванов, създадена 1995г</a:t>
            </a:r>
            <a:endParaRPr lang="bg-BG" sz="2000" b="1" i="1" dirty="0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graphicFrame>
        <p:nvGraphicFramePr>
          <p:cNvPr id="47106" name="Object 2"/>
          <p:cNvGraphicFramePr>
            <a:graphicFrameLocks noChangeAspect="1"/>
          </p:cNvGraphicFramePr>
          <p:nvPr/>
        </p:nvGraphicFramePr>
        <p:xfrm>
          <a:off x="-10287104" y="1357298"/>
          <a:ext cx="20717020" cy="51435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8" name="Документ" r:id="rId3" imgW="11788137" imgH="3032989" progId="Word.Document.12">
                  <p:embed/>
                </p:oleObj>
              </mc:Choice>
              <mc:Fallback>
                <p:oleObj name="Документ" r:id="rId3" imgW="11788137" imgH="3032989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0287104" y="1357298"/>
                        <a:ext cx="20717020" cy="51435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1218">
    <p:strips dir="l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400" b="1" i="1" dirty="0" smtClean="0"/>
              <a:t>ГШПП “Роден край”  2000 –та година</a:t>
            </a:r>
            <a:endParaRPr lang="bg-BG" sz="2400" b="1" i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 smtClean="0"/>
          </a:p>
          <a:p>
            <a:endParaRPr lang="bg-BG" dirty="0"/>
          </a:p>
        </p:txBody>
      </p:sp>
      <p:graphicFrame>
        <p:nvGraphicFramePr>
          <p:cNvPr id="48130" name="Object 2"/>
          <p:cNvGraphicFramePr>
            <a:graphicFrameLocks noChangeAspect="1"/>
          </p:cNvGraphicFramePr>
          <p:nvPr/>
        </p:nvGraphicFramePr>
        <p:xfrm>
          <a:off x="-6500890" y="1214422"/>
          <a:ext cx="15430608" cy="5214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2" name="Документ" r:id="rId3" imgW="11788137" imgH="4202066" progId="Word.Document.12">
                  <p:embed/>
                </p:oleObj>
              </mc:Choice>
              <mc:Fallback>
                <p:oleObj name="Документ" r:id="rId3" imgW="11788137" imgH="4202066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6500890" y="1214422"/>
                        <a:ext cx="15430608" cy="52149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4719">
    <p:strips dir="r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400" b="1" i="1" dirty="0" smtClean="0"/>
              <a:t>Участие на Старопланински събор </a:t>
            </a:r>
            <a:r>
              <a:rPr lang="bg-BG" sz="2400" b="1" i="1" dirty="0" err="1" smtClean="0"/>
              <a:t>Балканфолк</a:t>
            </a:r>
            <a:r>
              <a:rPr lang="bg-BG" sz="2400" b="1" i="1" dirty="0" smtClean="0"/>
              <a:t> -2000 г.</a:t>
            </a:r>
            <a:endParaRPr lang="bg-BG" sz="2400" b="1" i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-6786642" y="1285860"/>
          <a:ext cx="15502046" cy="5214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6" name="Документ" r:id="rId3" imgW="11788137" imgH="4460025" progId="Word.Document.12">
                  <p:embed/>
                </p:oleObj>
              </mc:Choice>
              <mc:Fallback>
                <p:oleObj name="Документ" r:id="rId3" imgW="11788137" imgH="4460025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6786642" y="1285860"/>
                        <a:ext cx="15502046" cy="52149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1109">
    <p:zoom dir="in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400" b="1" i="1" dirty="0" smtClean="0"/>
              <a:t>ГШПП “Роден край” 2001 година</a:t>
            </a:r>
            <a:endParaRPr lang="bg-BG" sz="2400" b="1" i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graphicFrame>
        <p:nvGraphicFramePr>
          <p:cNvPr id="50178" name="Object 2"/>
          <p:cNvGraphicFramePr>
            <a:graphicFrameLocks noChangeAspect="1"/>
          </p:cNvGraphicFramePr>
          <p:nvPr/>
        </p:nvGraphicFramePr>
        <p:xfrm>
          <a:off x="-7929650" y="1357298"/>
          <a:ext cx="17073650" cy="5214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0" name="Документ" r:id="rId3" imgW="11788137" imgH="3983628" progId="Word.Document.12">
                  <p:embed/>
                </p:oleObj>
              </mc:Choice>
              <mc:Fallback>
                <p:oleObj name="Документ" r:id="rId3" imgW="11788137" imgH="3983628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929650" y="1357298"/>
                        <a:ext cx="17073650" cy="52149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3219">
    <p:checker dir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r>
              <a:rPr lang="bg-BG" sz="2400" b="1" i="1" dirty="0" smtClean="0"/>
              <a:t>ГШПП “Роден край” 2001 година</a:t>
            </a:r>
            <a:endParaRPr lang="bg-BG" sz="2400" b="1" i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graphicFrame>
        <p:nvGraphicFramePr>
          <p:cNvPr id="52226" name="Object 2"/>
          <p:cNvGraphicFramePr>
            <a:graphicFrameLocks noChangeAspect="1"/>
          </p:cNvGraphicFramePr>
          <p:nvPr/>
        </p:nvGraphicFramePr>
        <p:xfrm>
          <a:off x="-7715336" y="928670"/>
          <a:ext cx="16859336" cy="55721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8" name="Документ" r:id="rId3" imgW="11788137" imgH="4463258" progId="Word.Document.12">
                  <p:embed/>
                </p:oleObj>
              </mc:Choice>
              <mc:Fallback>
                <p:oleObj name="Документ" r:id="rId3" imgW="11788137" imgH="4463258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715336" y="928670"/>
                        <a:ext cx="16859336" cy="55721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5610">
    <p:randomBar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400" b="1" i="1" dirty="0" smtClean="0"/>
              <a:t>ГШПП Първа награда 2002 г.</a:t>
            </a:r>
            <a:endParaRPr lang="bg-BG" sz="2400" b="1" i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graphicFrame>
        <p:nvGraphicFramePr>
          <p:cNvPr id="51202" name="Object 2"/>
          <p:cNvGraphicFramePr>
            <a:graphicFrameLocks noChangeAspect="1"/>
          </p:cNvGraphicFramePr>
          <p:nvPr/>
        </p:nvGraphicFramePr>
        <p:xfrm>
          <a:off x="-7858212" y="1000108"/>
          <a:ext cx="17502310" cy="55721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4" name="Документ" r:id="rId3" imgW="11788137" imgH="4451761" progId="Word.Document.12">
                  <p:embed/>
                </p:oleObj>
              </mc:Choice>
              <mc:Fallback>
                <p:oleObj name="Документ" r:id="rId3" imgW="11788137" imgH="4451761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858212" y="1000108"/>
                        <a:ext cx="17502310" cy="55721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3687">
    <p:comb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2000" b="1" dirty="0" smtClean="0"/>
              <a:t>ГШПП “Роден край” на международен фестивал </a:t>
            </a:r>
            <a:r>
              <a:rPr lang="bg-BG" sz="2000" b="1" dirty="0" err="1" smtClean="0"/>
              <a:t>Еврофолк</a:t>
            </a:r>
            <a:r>
              <a:rPr lang="bg-BG" sz="2000" b="1" dirty="0" smtClean="0"/>
              <a:t> 2006 год. с ръководител Маестро Венцислав Иванов печели Приз за изключителни заслуги в областта на жанра и Първа награда за високи художествени стойности и въздействащ заряд на изпълненията</a:t>
            </a:r>
            <a:endParaRPr lang="bg-BG" sz="2000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graphicFrame>
        <p:nvGraphicFramePr>
          <p:cNvPr id="53250" name="Object 2"/>
          <p:cNvGraphicFramePr>
            <a:graphicFrameLocks noChangeAspect="1"/>
          </p:cNvGraphicFramePr>
          <p:nvPr/>
        </p:nvGraphicFramePr>
        <p:xfrm>
          <a:off x="-6429452" y="1571612"/>
          <a:ext cx="15073418" cy="50720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2" name="Документ" r:id="rId3" imgW="11788137" imgH="4420864" progId="Word.Document.12">
                  <p:embed/>
                </p:oleObj>
              </mc:Choice>
              <mc:Fallback>
                <p:oleObj name="Документ" r:id="rId3" imgW="11788137" imgH="4420864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6429452" y="1571612"/>
                        <a:ext cx="15073418" cy="50720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3282">
    <p:circl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400" b="1" i="1" dirty="0" smtClean="0"/>
              <a:t>Международен фестивал “</a:t>
            </a:r>
            <a:r>
              <a:rPr lang="bg-BG" sz="2400" b="1" i="1" dirty="0" err="1" smtClean="0"/>
              <a:t>Ех</a:t>
            </a:r>
            <a:r>
              <a:rPr lang="bg-BG" sz="2400" b="1" i="1" dirty="0" smtClean="0"/>
              <a:t> любов, </a:t>
            </a:r>
            <a:r>
              <a:rPr lang="bg-BG" sz="2400" b="1" i="1" dirty="0" err="1" smtClean="0"/>
              <a:t>любов</a:t>
            </a:r>
            <a:r>
              <a:rPr lang="bg-BG" sz="2400" b="1" i="1" dirty="0" smtClean="0"/>
              <a:t>……” 2009 г.</a:t>
            </a:r>
            <a:endParaRPr lang="bg-BG" sz="2400" b="1" i="1" dirty="0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graphicFrame>
        <p:nvGraphicFramePr>
          <p:cNvPr id="54274" name="Object 2"/>
          <p:cNvGraphicFramePr>
            <a:graphicFrameLocks noChangeAspect="1"/>
          </p:cNvGraphicFramePr>
          <p:nvPr/>
        </p:nvGraphicFramePr>
        <p:xfrm>
          <a:off x="-7429584" y="1643051"/>
          <a:ext cx="16287864" cy="4786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6" name="Документ" r:id="rId3" imgW="11788137" imgH="3465196" progId="Word.Document.12">
                  <p:embed/>
                </p:oleObj>
              </mc:Choice>
              <mc:Fallback>
                <p:oleObj name="Документ" r:id="rId3" imgW="11788137" imgH="3465196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429584" y="1643051"/>
                        <a:ext cx="16287864" cy="47863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3906">
    <p:comb dir="vert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bg-BG" sz="24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  <p:graphicFrame>
        <p:nvGraphicFramePr>
          <p:cNvPr id="55298" name="Object 2"/>
          <p:cNvGraphicFramePr>
            <a:graphicFrameLocks noChangeAspect="1"/>
          </p:cNvGraphicFramePr>
          <p:nvPr/>
        </p:nvGraphicFramePr>
        <p:xfrm>
          <a:off x="-9144096" y="714356"/>
          <a:ext cx="19359698" cy="55721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0" name="Документ" r:id="rId3" imgW="11788137" imgH="3480285" progId="Word.Document.12">
                  <p:embed/>
                </p:oleObj>
              </mc:Choice>
              <mc:Fallback>
                <p:oleObj name="Документ" r:id="rId3" imgW="11788137" imgH="3480285" progId="Word.Document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9144096" y="714356"/>
                        <a:ext cx="19359698" cy="55721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advTm="13453">
    <p:randomBar dir="vert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7" name="Контейнер за картина 6" descr="DSC09355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1428728" y="500042"/>
            <a:ext cx="6350026" cy="4714908"/>
          </a:xfrm>
        </p:spPr>
      </p:pic>
      <p:sp>
        <p:nvSpPr>
          <p:cNvPr id="6" name="Текстов контейнер 5"/>
          <p:cNvSpPr>
            <a:spLocks noGrp="1"/>
          </p:cNvSpPr>
          <p:nvPr>
            <p:ph type="body" sz="half" idx="2"/>
          </p:nvPr>
        </p:nvSpPr>
        <p:spPr>
          <a:xfrm>
            <a:off x="1214414" y="5367338"/>
            <a:ext cx="6572296" cy="804862"/>
          </a:xfrm>
        </p:spPr>
        <p:txBody>
          <a:bodyPr>
            <a:noAutofit/>
          </a:bodyPr>
          <a:lstStyle/>
          <a:p>
            <a:pPr algn="ctr"/>
            <a:r>
              <a:rPr lang="bg-BG" sz="2400" b="1" i="1" dirty="0" smtClean="0"/>
              <a:t>ГШПП “Роден край” с ръководител Ярослав Мурджев 2009 година чествания 40 години град Долни Дъбник</a:t>
            </a:r>
            <a:endParaRPr lang="bg-BG" sz="2400" b="1" i="1" dirty="0"/>
          </a:p>
        </p:txBody>
      </p:sp>
    </p:spTree>
  </p:cSld>
  <p:clrMapOvr>
    <a:masterClrMapping/>
  </p:clrMapOvr>
  <p:transition advTm="13719">
    <p:newsflash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985854"/>
          </a:xfrm>
        </p:spPr>
        <p:txBody>
          <a:bodyPr>
            <a:normAutofit fontScale="90000"/>
          </a:bodyPr>
          <a:lstStyle/>
          <a:p>
            <a:r>
              <a:rPr lang="bg-BG" sz="2400" i="1" dirty="0" smtClean="0"/>
              <a:t>Школа по спортни танци и </a:t>
            </a:r>
            <a:r>
              <a:rPr lang="bg-BG" sz="2400" i="1" dirty="0" err="1" smtClean="0"/>
              <a:t>латино</a:t>
            </a:r>
            <a:r>
              <a:rPr lang="bg-BG" sz="2400" i="1" dirty="0" smtClean="0"/>
              <a:t> балет с ръководител Преслав Русев създадена през 2009 година</a:t>
            </a:r>
            <a:endParaRPr lang="bg-BG" sz="2400" i="1" dirty="0"/>
          </a:p>
        </p:txBody>
      </p:sp>
      <p:pic>
        <p:nvPicPr>
          <p:cNvPr id="5" name="Контейнер за картина 4" descr="100_6386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6154" r="6154"/>
          <a:stretch>
            <a:fillRect/>
          </a:stretch>
        </p:blipFill>
        <p:spPr/>
      </p:pic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 dirty="0"/>
          </a:p>
        </p:txBody>
      </p:sp>
    </p:spTree>
  </p:cSld>
  <p:clrMapOvr>
    <a:masterClrMapping/>
  </p:clrMapOvr>
  <p:transition advTm="13500">
    <p:dissolv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Контейнер за картина 4" descr="100_6392.jpg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714348" y="865994"/>
            <a:ext cx="7429552" cy="5634840"/>
          </a:xfrm>
        </p:spPr>
      </p:pic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  <p:transition advTm="13437">
    <p:wheel spokes="8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картина 4" descr="PICT0224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59632" y="764704"/>
            <a:ext cx="6429420" cy="4530737"/>
          </a:xfrm>
        </p:spPr>
      </p:pic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63688" y="5373216"/>
            <a:ext cx="5486400" cy="1022362"/>
          </a:xfrm>
        </p:spPr>
        <p:txBody>
          <a:bodyPr>
            <a:noAutofit/>
          </a:bodyPr>
          <a:lstStyle/>
          <a:p>
            <a:pPr algn="ctr"/>
            <a:r>
              <a:rPr lang="bg-BG" sz="1800" b="1" i="1" dirty="0" smtClean="0"/>
              <a:t>Детска танцова формация “Щастливо детство” при Читалище “Илия Бешков” с </a:t>
            </a:r>
            <a:r>
              <a:rPr lang="bg-BG" sz="1800" b="1" i="1" dirty="0" err="1" smtClean="0"/>
              <a:t>худ</a:t>
            </a:r>
            <a:r>
              <a:rPr lang="bg-BG" sz="1800" b="1" i="1" dirty="0" smtClean="0"/>
              <a:t>. ръководител  Николай Тодоров</a:t>
            </a:r>
            <a:endParaRPr lang="bg-BG" sz="1800" b="1" i="1" dirty="0"/>
          </a:p>
        </p:txBody>
      </p:sp>
    </p:spTree>
  </p:cSld>
  <p:clrMapOvr>
    <a:masterClrMapping/>
  </p:clrMapOvr>
  <p:transition advTm="13453">
    <p:plu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</TotalTime>
  <Words>421</Words>
  <Application>Microsoft Office PowerPoint</Application>
  <PresentationFormat>Презентация на цял екран (4:3)</PresentationFormat>
  <Paragraphs>66</Paragraphs>
  <Slides>39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Вградени OLE сървъри</vt:lpstr>
      </vt:variant>
      <vt:variant>
        <vt:i4>1</vt:i4>
      </vt:variant>
      <vt:variant>
        <vt:lpstr>Заглавия на слайдовете</vt:lpstr>
      </vt:variant>
      <vt:variant>
        <vt:i4>39</vt:i4>
      </vt:variant>
    </vt:vector>
  </HeadingPairs>
  <TitlesOfParts>
    <vt:vector size="41" baseType="lpstr">
      <vt:lpstr>Office тема</vt:lpstr>
      <vt:lpstr>Документ</vt:lpstr>
      <vt:lpstr>Самодейност в Долни Дъбник  </vt:lpstr>
      <vt:lpstr>Из историята на Читалище “Илия Бешков”</vt:lpstr>
      <vt:lpstr>Особено народополезна дейност развива читалището през периода 1902 – 1910 година под ръководството на учителя Ламби Кандев.Това културно огнище укрепва и заживява пълноценен живот.</vt:lpstr>
      <vt:lpstr>Презентация на PowerPoint</vt:lpstr>
      <vt:lpstr>Пиеса 1939 – 1941 година</vt:lpstr>
      <vt:lpstr>Селски духов оркестър 1950 год.</vt:lpstr>
      <vt:lpstr>Презентация на PowerPoint</vt:lpstr>
      <vt:lpstr>Самодейци през 70-те години</vt:lpstr>
      <vt:lpstr>Женска певческа група от 1970 – 1975 година</vt:lpstr>
      <vt:lpstr>Презентация на PowerPoint</vt:lpstr>
      <vt:lpstr>Презентация на PowerPoint</vt:lpstr>
      <vt:lpstr>От ритуала “Дъбнишка сватба”</vt:lpstr>
      <vt:lpstr>От ритуала “Дъбнишка сватба”</vt:lpstr>
      <vt:lpstr>Коледарска група през 80-те години</vt:lpstr>
      <vt:lpstr>Школа по акордеон през 80 –те години</vt:lpstr>
      <vt:lpstr>Честване 100 години от рождението на Георги Димитров</vt:lpstr>
      <vt:lpstr>Презентация на PowerPoint</vt:lpstr>
      <vt:lpstr>Самодейци и общественици в побратимения град Волгодонск 1988 г.</vt:lpstr>
      <vt:lpstr>Концерт на самодейци във Волгодонск </vt:lpstr>
      <vt:lpstr>С вяра към духовните ценности</vt:lpstr>
      <vt:lpstr>Танцов ансамбъл “Дъбниче” създаден през есента на 2004 г с худ. ръководител Михаил Денев, солист на ансамбъла Нели Цветанова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ГШПП “Роден край” с ръководител Венцислав Иванов, създадена 1995г</vt:lpstr>
      <vt:lpstr>ГШПП “Роден край”  2000 –та година</vt:lpstr>
      <vt:lpstr>Участие на Старопланински събор Балканфолк -2000 г.</vt:lpstr>
      <vt:lpstr>ГШПП “Роден край” 2001 година</vt:lpstr>
      <vt:lpstr>ГШПП “Роден край” 2001 година</vt:lpstr>
      <vt:lpstr>ГШПП Първа награда 2002 г.</vt:lpstr>
      <vt:lpstr>ГШПП “Роден край” на международен фестивал Еврофолк 2006 год. с ръководител Маестро Венцислав Иванов печели Приз за изключителни заслуги в областта на жанра и Първа награда за високи художествени стойности и въздействащ заряд на изпълненията</vt:lpstr>
      <vt:lpstr>Международен фестивал “Ех любов, любов……” 2009 г.</vt:lpstr>
      <vt:lpstr>Презентация на PowerPoint</vt:lpstr>
      <vt:lpstr>Презентация на PowerPoint</vt:lpstr>
      <vt:lpstr>Школа по спортни танци и латино балет с ръководител Преслав Русев създадена през 2009 година</vt:lpstr>
      <vt:lpstr>Презентация на PowerPoint</vt:lpstr>
      <vt:lpstr>Презентация на PowerPoint</vt:lpstr>
    </vt:vector>
  </TitlesOfParts>
  <Company>CHITALISHE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110 години самодейност Долни Дъбник</dc:title>
  <dc:creator>ADMIN</dc:creator>
  <cp:lastModifiedBy>IVO</cp:lastModifiedBy>
  <cp:revision>60</cp:revision>
  <dcterms:created xsi:type="dcterms:W3CDTF">2010-04-29T09:06:25Z</dcterms:created>
  <dcterms:modified xsi:type="dcterms:W3CDTF">2025-03-17T12:52:42Z</dcterms:modified>
</cp:coreProperties>
</file>